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" panose="020B0604020202020204" charset="0"/>
      <p:regular r:id="rId13"/>
    </p:embeddedFont>
    <p:embeddedFont>
      <p:font typeface="Lato" panose="020F0502020204030203" pitchFamily="34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337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7611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sv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Uncovering insights from 3,900 purchases to drive data-driven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807482"/>
            <a:ext cx="1526381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875467"/>
            <a:ext cx="125420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ACTION ITEMS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324451"/>
            <a:ext cx="70454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Recommendations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2373392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E8E8E3"/>
          </a:solidFill>
          <a:ln w="7620">
            <a:solidFill>
              <a:srgbClr val="D3C1B6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028224" y="26078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1B6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5390" y="2794873"/>
            <a:ext cx="306110" cy="30611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28224" y="35150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Subscription Benefits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8224" y="4005501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Promote exclusive perks to convert 73% non-subscribers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2373392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E8E8E3"/>
          </a:solidFill>
          <a:ln w="7620">
            <a:solidFill>
              <a:srgbClr val="D3C1B6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451396" y="26078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1B6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562" y="2794873"/>
            <a:ext cx="306110" cy="30611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51396" y="35150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51396" y="4005501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Incentivize 958 repeat buyers with rewards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640133" y="2373392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E8E8E3"/>
          </a:solidFill>
          <a:ln w="7620">
            <a:solidFill>
              <a:srgbClr val="D3C1B6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9874568" y="26078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1B6"/>
          </a:solidFill>
          <a:ln/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61734" y="2794873"/>
            <a:ext cx="306110" cy="306110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74568" y="35150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Discount Strategy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9874568" y="4005501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Balance promotions with profitability goals</a:t>
            </a:r>
            <a:endParaRPr lang="en-US" sz="1750" dirty="0"/>
          </a:p>
        </p:txBody>
      </p:sp>
      <p:sp>
        <p:nvSpPr>
          <p:cNvPr id="20" name="Shape 15"/>
          <p:cNvSpPr/>
          <p:nvPr/>
        </p:nvSpPr>
        <p:spPr>
          <a:xfrm>
            <a:off x="793790" y="5192554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E8E8E3"/>
          </a:solidFill>
          <a:ln w="7620">
            <a:solidFill>
              <a:srgbClr val="D3C1B6"/>
            </a:solidFill>
            <a:prstDash val="solid"/>
          </a:ln>
        </p:spPr>
      </p:sp>
      <p:sp>
        <p:nvSpPr>
          <p:cNvPr id="21" name="Shape 16"/>
          <p:cNvSpPr/>
          <p:nvPr/>
        </p:nvSpPr>
        <p:spPr>
          <a:xfrm>
            <a:off x="1028224" y="542698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1B6"/>
          </a:solidFill>
          <a:ln/>
        </p:spPr>
      </p:sp>
      <p:pic>
        <p:nvPicPr>
          <p:cNvPr id="2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15390" y="5614035"/>
            <a:ext cx="306110" cy="306110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1028224" y="6334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 Spotlight</a:t>
            </a:r>
            <a:endParaRPr lang="en-US" sz="2200" dirty="0"/>
          </a:p>
        </p:txBody>
      </p:sp>
      <p:sp>
        <p:nvSpPr>
          <p:cNvPr id="24" name="Text 18"/>
          <p:cNvSpPr/>
          <p:nvPr/>
        </p:nvSpPr>
        <p:spPr>
          <a:xfrm>
            <a:off x="1028224" y="682466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Highlight top-rated items like gloves and sandals</a:t>
            </a:r>
            <a:endParaRPr lang="en-US" sz="1750" dirty="0"/>
          </a:p>
        </p:txBody>
      </p:sp>
      <p:sp>
        <p:nvSpPr>
          <p:cNvPr id="25" name="Shape 19"/>
          <p:cNvSpPr/>
          <p:nvPr/>
        </p:nvSpPr>
        <p:spPr>
          <a:xfrm>
            <a:off x="7428548" y="5192554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E8E8E3"/>
          </a:solidFill>
          <a:ln w="7620">
            <a:solidFill>
              <a:srgbClr val="D3C1B6"/>
            </a:solidFill>
            <a:prstDash val="solid"/>
          </a:ln>
        </p:spPr>
      </p:sp>
      <p:sp>
        <p:nvSpPr>
          <p:cNvPr id="26" name="Shape 20"/>
          <p:cNvSpPr/>
          <p:nvPr/>
        </p:nvSpPr>
        <p:spPr>
          <a:xfrm>
            <a:off x="7662982" y="542698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1B6"/>
          </a:solidFill>
          <a:ln/>
        </p:spPr>
      </p:sp>
      <p:pic>
        <p:nvPicPr>
          <p:cNvPr id="27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850148" y="5614035"/>
            <a:ext cx="306110" cy="306110"/>
          </a:xfrm>
          <a:prstGeom prst="rect">
            <a:avLst/>
          </a:prstGeom>
        </p:spPr>
      </p:pic>
      <p:sp>
        <p:nvSpPr>
          <p:cNvPr id="28" name="Text 21"/>
          <p:cNvSpPr/>
          <p:nvPr/>
        </p:nvSpPr>
        <p:spPr>
          <a:xfrm>
            <a:off x="7662982" y="6334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Segment Focus</a:t>
            </a:r>
            <a:endParaRPr lang="en-US" sz="2200" dirty="0"/>
          </a:p>
        </p:txBody>
      </p:sp>
      <p:sp>
        <p:nvSpPr>
          <p:cNvPr id="29" name="Text 22"/>
          <p:cNvSpPr/>
          <p:nvPr/>
        </p:nvSpPr>
        <p:spPr>
          <a:xfrm>
            <a:off x="7662982" y="682466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Target young adults and loyal customers for growth</a:t>
            </a:r>
            <a:endParaRPr lang="en-US" sz="175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621D14E-2973-59D2-6EE7-B9B6CC1AE160}"/>
              </a:ext>
            </a:extLst>
          </p:cNvPr>
          <p:cNvSpPr/>
          <p:nvPr/>
        </p:nvSpPr>
        <p:spPr>
          <a:xfrm>
            <a:off x="12791661" y="7553738"/>
            <a:ext cx="1759226" cy="5764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743664"/>
            <a:ext cx="2032635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4" name="Text 1"/>
          <p:cNvSpPr/>
          <p:nvPr/>
        </p:nvSpPr>
        <p:spPr>
          <a:xfrm>
            <a:off x="6416278" y="811649"/>
            <a:ext cx="176045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DATASET OVERVIEW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80190" y="126063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Foundation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6280190" y="2422922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3,900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6280190" y="3454717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280190" y="394513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893493" y="2422922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18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8893493" y="3454717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893493" y="394513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Columns tracking customer behavior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06795" y="2422922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50</a:t>
            </a:r>
            <a:endParaRPr lang="en-US" sz="5850" dirty="0"/>
          </a:p>
        </p:txBody>
      </p:sp>
      <p:sp>
        <p:nvSpPr>
          <p:cNvPr id="13" name="Text 10"/>
          <p:cNvSpPr/>
          <p:nvPr/>
        </p:nvSpPr>
        <p:spPr>
          <a:xfrm>
            <a:off x="11506795" y="3454717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1506795" y="394513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Geographic diversity in customer base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8893493" y="523791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25</a:t>
            </a:r>
            <a:endParaRPr lang="en-US" sz="5850" dirty="0"/>
          </a:p>
        </p:txBody>
      </p:sp>
      <p:sp>
        <p:nvSpPr>
          <p:cNvPr id="16" name="Text 13"/>
          <p:cNvSpPr/>
          <p:nvPr/>
        </p:nvSpPr>
        <p:spPr>
          <a:xfrm>
            <a:off x="8893493" y="626971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 Types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8893493" y="676013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Items purchased across categories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2EB0AA-8FC0-C6BA-A2DB-5189C377B3AB}"/>
              </a:ext>
            </a:extLst>
          </p:cNvPr>
          <p:cNvSpPr/>
          <p:nvPr/>
        </p:nvSpPr>
        <p:spPr>
          <a:xfrm>
            <a:off x="12791661" y="7553738"/>
            <a:ext cx="1759226" cy="5764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72941" y="536019"/>
            <a:ext cx="1692592" cy="361355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4" name="Text 1"/>
          <p:cNvSpPr/>
          <p:nvPr/>
        </p:nvSpPr>
        <p:spPr>
          <a:xfrm>
            <a:off x="788313" y="593646"/>
            <a:ext cx="1461849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PREPARATION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672941" y="974288"/>
            <a:ext cx="5264944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Python Analysis Pipeline</a:t>
            </a:r>
            <a:endParaRPr lang="en-US" sz="3750" dirty="0"/>
          </a:p>
        </p:txBody>
      </p:sp>
      <p:sp>
        <p:nvSpPr>
          <p:cNvPr id="6" name="Text 3"/>
          <p:cNvSpPr/>
          <p:nvPr/>
        </p:nvSpPr>
        <p:spPr>
          <a:xfrm>
            <a:off x="672941" y="1863566"/>
            <a:ext cx="192286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72941" y="2167414"/>
            <a:ext cx="7798117" cy="2286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8" name="Text 5"/>
          <p:cNvSpPr/>
          <p:nvPr/>
        </p:nvSpPr>
        <p:spPr>
          <a:xfrm>
            <a:off x="672941" y="2309217"/>
            <a:ext cx="2976086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Loading &amp; Exploration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72941" y="2724983"/>
            <a:ext cx="7798117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Imported dataset, inspected structure with pandas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72941" y="3369112"/>
            <a:ext cx="192286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72941" y="3672959"/>
            <a:ext cx="7798117" cy="2286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2" name="Text 9"/>
          <p:cNvSpPr/>
          <p:nvPr/>
        </p:nvSpPr>
        <p:spPr>
          <a:xfrm>
            <a:off x="672941" y="3814762"/>
            <a:ext cx="245685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Missing Data Handling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672941" y="4230529"/>
            <a:ext cx="7798117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Imputed 37 missing review ratings using category medians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672941" y="4874657"/>
            <a:ext cx="192286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72941" y="5178504"/>
            <a:ext cx="7798117" cy="2286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6" name="Text 13"/>
          <p:cNvSpPr/>
          <p:nvPr/>
        </p:nvSpPr>
        <p:spPr>
          <a:xfrm>
            <a:off x="672941" y="5320308"/>
            <a:ext cx="240351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 Engineering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672941" y="5736074"/>
            <a:ext cx="7798117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Created age groups and purchase frequency metrics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672941" y="6380202"/>
            <a:ext cx="192286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500" dirty="0"/>
          </a:p>
        </p:txBody>
      </p:sp>
      <p:sp>
        <p:nvSpPr>
          <p:cNvPr id="19" name="Shape 16"/>
          <p:cNvSpPr/>
          <p:nvPr/>
        </p:nvSpPr>
        <p:spPr>
          <a:xfrm>
            <a:off x="672941" y="6684050"/>
            <a:ext cx="7798117" cy="2286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20" name="Text 17"/>
          <p:cNvSpPr/>
          <p:nvPr/>
        </p:nvSpPr>
        <p:spPr>
          <a:xfrm>
            <a:off x="672941" y="6825853"/>
            <a:ext cx="240351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Database Integration</a:t>
            </a:r>
            <a:endParaRPr lang="en-US" sz="1850" dirty="0"/>
          </a:p>
        </p:txBody>
      </p:sp>
      <p:sp>
        <p:nvSpPr>
          <p:cNvPr id="21" name="Text 18"/>
          <p:cNvSpPr/>
          <p:nvPr/>
        </p:nvSpPr>
        <p:spPr>
          <a:xfrm>
            <a:off x="672941" y="7241619"/>
            <a:ext cx="7798117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Loaded cleaned data into PostgreSQL for SQL analysis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952262"/>
            <a:ext cx="4919305" cy="632495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8766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Insights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31524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Gender Distribution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733562"/>
            <a:ext cx="43124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Male customers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generate significantly higher revenue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280190" y="4663440"/>
            <a:ext cx="43124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Male: $157,890 total revenue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280190" y="5105638"/>
            <a:ext cx="43124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Female: $75,191 total revenue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280190" y="5547836"/>
            <a:ext cx="43124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Male customers represent 52% of total base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11153656" y="3152418"/>
            <a:ext cx="2690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Average Spend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11153656" y="3733562"/>
            <a:ext cx="269045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Consistent across demographics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11153656" y="4663440"/>
            <a:ext cx="269045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3C1B6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$59.76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average purchase amount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11153656" y="5593318"/>
            <a:ext cx="26904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3C1B6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3.75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average review rating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37023F-04B8-AFF9-9E8A-F737ADA17342}"/>
              </a:ext>
            </a:extLst>
          </p:cNvPr>
          <p:cNvSpPr/>
          <p:nvPr/>
        </p:nvSpPr>
        <p:spPr>
          <a:xfrm>
            <a:off x="12791661" y="7553738"/>
            <a:ext cx="1759226" cy="5764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200626"/>
            <a:ext cx="2115145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878" y="1323023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268611"/>
            <a:ext cx="157079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TOP PERFORMERS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71759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 Performance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793790" y="3106698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793790" y="307621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8" name="Shape 5"/>
          <p:cNvSpPr/>
          <p:nvPr/>
        </p:nvSpPr>
        <p:spPr>
          <a:xfrm>
            <a:off x="2551688" y="276653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9" name="Text 6"/>
          <p:cNvSpPr/>
          <p:nvPr/>
        </p:nvSpPr>
        <p:spPr>
          <a:xfrm>
            <a:off x="2755761" y="293667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051084" y="3673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Gloves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51084" y="4164092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Highest rated: 3.86 average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216962" y="3106698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5216962" y="307621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4" name="Shape 11"/>
          <p:cNvSpPr/>
          <p:nvPr/>
        </p:nvSpPr>
        <p:spPr>
          <a:xfrm>
            <a:off x="6974860" y="276653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15" name="Text 12"/>
          <p:cNvSpPr/>
          <p:nvPr/>
        </p:nvSpPr>
        <p:spPr>
          <a:xfrm>
            <a:off x="7178933" y="293667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5474256" y="3673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Sandals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5474256" y="4164092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Strong performance: 3.84 average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9640133" y="3106698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9640133" y="307621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20" name="Shape 17"/>
          <p:cNvSpPr/>
          <p:nvPr/>
        </p:nvSpPr>
        <p:spPr>
          <a:xfrm>
            <a:off x="11398032" y="276653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21" name="Text 18"/>
          <p:cNvSpPr/>
          <p:nvPr/>
        </p:nvSpPr>
        <p:spPr>
          <a:xfrm>
            <a:off x="11602105" y="293667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100" dirty="0"/>
          </a:p>
        </p:txBody>
      </p:sp>
      <p:sp>
        <p:nvSpPr>
          <p:cNvPr id="22" name="Text 19"/>
          <p:cNvSpPr/>
          <p:nvPr/>
        </p:nvSpPr>
        <p:spPr>
          <a:xfrm>
            <a:off x="9897427" y="3673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Boots</a:t>
            </a:r>
            <a:endParaRPr lang="en-US" sz="2200" dirty="0"/>
          </a:p>
        </p:txBody>
      </p:sp>
      <p:sp>
        <p:nvSpPr>
          <p:cNvPr id="23" name="Text 20"/>
          <p:cNvSpPr/>
          <p:nvPr/>
        </p:nvSpPr>
        <p:spPr>
          <a:xfrm>
            <a:off x="9897427" y="4164092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Consistent quality: 3.82 average</a:t>
            </a:r>
            <a:endParaRPr lang="en-US" sz="1750" dirty="0"/>
          </a:p>
        </p:txBody>
      </p:sp>
      <p:sp>
        <p:nvSpPr>
          <p:cNvPr id="24" name="Shape 21"/>
          <p:cNvSpPr/>
          <p:nvPr/>
        </p:nvSpPr>
        <p:spPr>
          <a:xfrm>
            <a:off x="793790" y="5351264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5" name="Shape 22"/>
          <p:cNvSpPr/>
          <p:nvPr/>
        </p:nvSpPr>
        <p:spPr>
          <a:xfrm>
            <a:off x="793790" y="5320784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26" name="Shape 23"/>
          <p:cNvSpPr/>
          <p:nvPr/>
        </p:nvSpPr>
        <p:spPr>
          <a:xfrm>
            <a:off x="3657540" y="501110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27" name="Text 24"/>
          <p:cNvSpPr/>
          <p:nvPr/>
        </p:nvSpPr>
        <p:spPr>
          <a:xfrm>
            <a:off x="3861614" y="518124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100" dirty="0"/>
          </a:p>
        </p:txBody>
      </p:sp>
      <p:sp>
        <p:nvSpPr>
          <p:cNvPr id="28" name="Text 25"/>
          <p:cNvSpPr/>
          <p:nvPr/>
        </p:nvSpPr>
        <p:spPr>
          <a:xfrm>
            <a:off x="1051084" y="59182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Hat</a:t>
            </a:r>
            <a:endParaRPr lang="en-US" sz="2200" dirty="0"/>
          </a:p>
        </p:txBody>
      </p:sp>
      <p:sp>
        <p:nvSpPr>
          <p:cNvPr id="29" name="Text 26"/>
          <p:cNvSpPr/>
          <p:nvPr/>
        </p:nvSpPr>
        <p:spPr>
          <a:xfrm>
            <a:off x="1051084" y="6408658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Popular choice: 3.80 average</a:t>
            </a:r>
            <a:endParaRPr lang="en-US" sz="1750" dirty="0"/>
          </a:p>
        </p:txBody>
      </p:sp>
      <p:sp>
        <p:nvSpPr>
          <p:cNvPr id="30" name="Shape 27"/>
          <p:cNvSpPr/>
          <p:nvPr/>
        </p:nvSpPr>
        <p:spPr>
          <a:xfrm>
            <a:off x="7428548" y="5351264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31" name="Shape 28"/>
          <p:cNvSpPr/>
          <p:nvPr/>
        </p:nvSpPr>
        <p:spPr>
          <a:xfrm>
            <a:off x="7428548" y="5320784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32" name="Shape 29"/>
          <p:cNvSpPr/>
          <p:nvPr/>
        </p:nvSpPr>
        <p:spPr>
          <a:xfrm>
            <a:off x="10292298" y="501110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33" name="Text 30"/>
          <p:cNvSpPr/>
          <p:nvPr/>
        </p:nvSpPr>
        <p:spPr>
          <a:xfrm>
            <a:off x="10496371" y="518124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100" dirty="0"/>
          </a:p>
        </p:txBody>
      </p:sp>
      <p:sp>
        <p:nvSpPr>
          <p:cNvPr id="34" name="Text 31"/>
          <p:cNvSpPr/>
          <p:nvPr/>
        </p:nvSpPr>
        <p:spPr>
          <a:xfrm>
            <a:off x="7685842" y="59182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Skirt</a:t>
            </a:r>
            <a:endParaRPr lang="en-US" sz="2200" dirty="0"/>
          </a:p>
        </p:txBody>
      </p:sp>
      <p:sp>
        <p:nvSpPr>
          <p:cNvPr id="35" name="Text 32"/>
          <p:cNvSpPr/>
          <p:nvPr/>
        </p:nvSpPr>
        <p:spPr>
          <a:xfrm>
            <a:off x="7685842" y="6408658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Solid ratings: 3.78 average</a:t>
            </a:r>
            <a:endParaRPr lang="en-US" sz="175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4D1C01-B5DC-64DC-1C42-21CFC313F573}"/>
              </a:ext>
            </a:extLst>
          </p:cNvPr>
          <p:cNvSpPr/>
          <p:nvPr/>
        </p:nvSpPr>
        <p:spPr>
          <a:xfrm>
            <a:off x="12791661" y="7553738"/>
            <a:ext cx="1759226" cy="5764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31915" y="546259"/>
            <a:ext cx="4966930" cy="620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Subscription Analysis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2889528" y="2855833"/>
            <a:ext cx="2443639" cy="496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27%</a:t>
            </a:r>
            <a:endParaRPr lang="en-US" sz="3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399" y="1614130"/>
            <a:ext cx="2980134" cy="29801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869763" y="4842510"/>
            <a:ext cx="248340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i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Subscribers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031915" y="5272088"/>
            <a:ext cx="6159103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1,053 customers with active subscriptions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296876" y="2855833"/>
            <a:ext cx="2443639" cy="496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73%</a:t>
            </a:r>
            <a:endParaRPr lang="en-US" sz="39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8748" y="1614130"/>
            <a:ext cx="2980134" cy="29801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277112" y="4842510"/>
            <a:ext cx="248340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i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Non-Subscribers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7439263" y="5272088"/>
            <a:ext cx="6159222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2,847 customers without subscriptions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1031915" y="6012061"/>
            <a:ext cx="248340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Spending Patterns</a:t>
            </a:r>
            <a:endParaRPr lang="en-US" sz="1950" dirty="0"/>
          </a:p>
        </p:txBody>
      </p:sp>
      <p:sp>
        <p:nvSpPr>
          <p:cNvPr id="12" name="Text 8"/>
          <p:cNvSpPr/>
          <p:nvPr/>
        </p:nvSpPr>
        <p:spPr>
          <a:xfrm>
            <a:off x="1031915" y="6521053"/>
            <a:ext cx="6040993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Subscribers: $59.49 average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1031915" y="6908482"/>
            <a:ext cx="6040993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Non-subscribers: $59.87 average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1031915" y="7295912"/>
            <a:ext cx="6040993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Minimal spending difference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7565112" y="6012061"/>
            <a:ext cx="248340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Opportunity</a:t>
            </a:r>
            <a:endParaRPr lang="en-US" sz="1950" dirty="0"/>
          </a:p>
        </p:txBody>
      </p:sp>
      <p:sp>
        <p:nvSpPr>
          <p:cNvPr id="16" name="Text 12"/>
          <p:cNvSpPr/>
          <p:nvPr/>
        </p:nvSpPr>
        <p:spPr>
          <a:xfrm>
            <a:off x="7565112" y="6521053"/>
            <a:ext cx="6040993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Large untapped potential in converting 73% non-subscribers</a:t>
            </a:r>
            <a:endParaRPr lang="en-US" sz="15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7C04FDC-B7F8-76E3-39A2-BA3D86F43042}"/>
              </a:ext>
            </a:extLst>
          </p:cNvPr>
          <p:cNvSpPr/>
          <p:nvPr/>
        </p:nvSpPr>
        <p:spPr>
          <a:xfrm>
            <a:off x="12791661" y="7553738"/>
            <a:ext cx="1759226" cy="5764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1088231"/>
            <a:ext cx="2238613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4" name="Text 1"/>
          <p:cNvSpPr/>
          <p:nvPr/>
        </p:nvSpPr>
        <p:spPr>
          <a:xfrm>
            <a:off x="6416278" y="1156216"/>
            <a:ext cx="196643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SEGMENTS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80190" y="160520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Loyalty Distribution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6280190" y="2654141"/>
            <a:ext cx="3664744" cy="1821180"/>
          </a:xfrm>
          <a:prstGeom prst="roundRect">
            <a:avLst>
              <a:gd name="adj" fmla="val 5231"/>
            </a:avLst>
          </a:prstGeom>
          <a:solidFill>
            <a:srgbClr val="E5E5E0"/>
          </a:solidFill>
          <a:ln w="7620">
            <a:solidFill>
              <a:srgbClr val="CBCBC6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14624" y="2888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514624" y="3378994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514624" y="3877985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80% of customer base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0171748" y="2654141"/>
            <a:ext cx="3664863" cy="1821180"/>
          </a:xfrm>
          <a:prstGeom prst="roundRect">
            <a:avLst>
              <a:gd name="adj" fmla="val 5231"/>
            </a:avLst>
          </a:prstGeom>
          <a:solidFill>
            <a:srgbClr val="E5E5E0"/>
          </a:solidFill>
          <a:ln w="7620">
            <a:solidFill>
              <a:srgbClr val="CBCBC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06182" y="2888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Returning Buyers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06182" y="3378994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406182" y="3877985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18% showing repeat behavior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0190" y="4702135"/>
            <a:ext cx="7556421" cy="1821180"/>
          </a:xfrm>
          <a:prstGeom prst="roundRect">
            <a:avLst>
              <a:gd name="adj" fmla="val 5231"/>
            </a:avLst>
          </a:prstGeom>
          <a:solidFill>
            <a:srgbClr val="E5E5E0"/>
          </a:solidFill>
          <a:ln w="7620">
            <a:solidFill>
              <a:srgbClr val="CBCBC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514624" y="49365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6514624" y="542698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6514624" y="592597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2% first-time buyers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6280190" y="67784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Strong loyalty foundation with 958 repeat buyers holding subscriptions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08F9C47-BFDD-FBBA-2316-39D5D6B1E355}"/>
              </a:ext>
            </a:extLst>
          </p:cNvPr>
          <p:cNvSpPr/>
          <p:nvPr/>
        </p:nvSpPr>
        <p:spPr>
          <a:xfrm>
            <a:off x="12791661" y="7553738"/>
            <a:ext cx="1759226" cy="5764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77509" y="464106"/>
            <a:ext cx="4249698" cy="527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by Age Group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7509" y="1329095"/>
            <a:ext cx="10675382" cy="59781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77509" y="7497008"/>
            <a:ext cx="10675382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Young adults lead revenue generation, but all segments show balanced contribution</a:t>
            </a:r>
            <a:endParaRPr lang="en-US" sz="13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087CF5-FC55-B83E-D560-FB8246D88E49}"/>
              </a:ext>
            </a:extLst>
          </p:cNvPr>
          <p:cNvSpPr/>
          <p:nvPr/>
        </p:nvSpPr>
        <p:spPr>
          <a:xfrm>
            <a:off x="12791661" y="7553738"/>
            <a:ext cx="1759226" cy="5764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6280190" y="2285762"/>
            <a:ext cx="1668542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16278" y="2408158"/>
            <a:ext cx="181451" cy="18145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688455" y="2353747"/>
            <a:ext cx="112418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DASHBOARD</a:t>
            </a:r>
            <a:endParaRPr lang="en-US" sz="1400" dirty="0"/>
          </a:p>
        </p:txBody>
      </p:sp>
      <p:sp>
        <p:nvSpPr>
          <p:cNvPr id="7" name="Text 2"/>
          <p:cNvSpPr/>
          <p:nvPr/>
        </p:nvSpPr>
        <p:spPr>
          <a:xfrm>
            <a:off x="6280190" y="280273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Analytics</a:t>
            </a:r>
            <a:endParaRPr lang="en-US" sz="4450" dirty="0"/>
          </a:p>
        </p:txBody>
      </p:sp>
      <p:sp>
        <p:nvSpPr>
          <p:cNvPr id="8" name="Text 3"/>
          <p:cNvSpPr/>
          <p:nvPr/>
        </p:nvSpPr>
        <p:spPr>
          <a:xfrm>
            <a:off x="6280190" y="4078486"/>
            <a:ext cx="212276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Insights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6280190" y="5013960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Track customer behavior patterns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8963978" y="4078486"/>
            <a:ext cx="212276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Category Performance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963978" y="5013960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Monitor revenue by product type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11647765" y="4078486"/>
            <a:ext cx="2203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1647765" y="4659630"/>
            <a:ext cx="22038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Analyze age and subscription trends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D5D0C2-4099-4CB2-39B0-6F2D07019FE5}"/>
              </a:ext>
            </a:extLst>
          </p:cNvPr>
          <p:cNvSpPr/>
          <p:nvPr/>
        </p:nvSpPr>
        <p:spPr>
          <a:xfrm>
            <a:off x="12791661" y="7553738"/>
            <a:ext cx="1759226" cy="5764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6" name="Picture 15" descr="A screenshot of a customer behavior dashboard&#10;&#10;AI-generated content may be incorrect.">
            <a:extLst>
              <a:ext uri="{FF2B5EF4-FFF2-40B4-BE49-F238E27FC236}">
                <a16:creationId xmlns:a16="http://schemas.microsoft.com/office/drawing/2014/main" id="{E26C77D4-F5BF-E22E-7DB6-69D7772A09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663" y="2498883"/>
            <a:ext cx="5109073" cy="27939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356</Words>
  <Application>Microsoft Office PowerPoint</Application>
  <PresentationFormat>Custom</PresentationFormat>
  <Paragraphs>114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Gelasio Light</vt:lpstr>
      <vt:lpstr>Gelasio</vt:lpstr>
      <vt:lpstr>Lato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Sarthak Singh</cp:lastModifiedBy>
  <cp:revision>2</cp:revision>
  <dcterms:created xsi:type="dcterms:W3CDTF">2026-01-20T09:41:38Z</dcterms:created>
  <dcterms:modified xsi:type="dcterms:W3CDTF">2026-01-20T09:45:20Z</dcterms:modified>
</cp:coreProperties>
</file>